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68" r:id="rId4"/>
    <p:sldId id="263" r:id="rId5"/>
    <p:sldId id="264" r:id="rId6"/>
    <p:sldId id="284" r:id="rId7"/>
    <p:sldId id="262" r:id="rId8"/>
    <p:sldId id="257" r:id="rId9"/>
    <p:sldId id="273" r:id="rId10"/>
    <p:sldId id="274" r:id="rId11"/>
    <p:sldId id="267" r:id="rId12"/>
    <p:sldId id="258" r:id="rId13"/>
    <p:sldId id="280" r:id="rId14"/>
    <p:sldId id="260" r:id="rId15"/>
    <p:sldId id="266" r:id="rId16"/>
    <p:sldId id="265" r:id="rId17"/>
    <p:sldId id="286" r:id="rId18"/>
    <p:sldId id="259" r:id="rId19"/>
    <p:sldId id="270" r:id="rId20"/>
    <p:sldId id="281" r:id="rId21"/>
    <p:sldId id="282" r:id="rId22"/>
    <p:sldId id="283" r:id="rId23"/>
    <p:sldId id="287" r:id="rId24"/>
    <p:sldId id="269" r:id="rId25"/>
    <p:sldId id="272" r:id="rId26"/>
    <p:sldId id="276" r:id="rId27"/>
    <p:sldId id="278" r:id="rId28"/>
    <p:sldId id="261" r:id="rId29"/>
    <p:sldId id="271" r:id="rId30"/>
    <p:sldId id="285" r:id="rId31"/>
    <p:sldId id="288" r:id="rId32"/>
    <p:sldId id="290" r:id="rId33"/>
    <p:sldId id="292" r:id="rId34"/>
    <p:sldId id="291" r:id="rId35"/>
    <p:sldId id="289" r:id="rId36"/>
    <p:sldId id="293" r:id="rId37"/>
    <p:sldId id="294" r:id="rId38"/>
    <p:sldId id="295" r:id="rId39"/>
    <p:sldId id="279" r:id="rId40"/>
    <p:sldId id="27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6"/>
    <p:restoredTop sz="95416"/>
  </p:normalViewPr>
  <p:slideViewPr>
    <p:cSldViewPr snapToGrid="0" snapToObjects="1">
      <p:cViewPr varScale="1">
        <p:scale>
          <a:sx n="101" d="100"/>
          <a:sy n="101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59EB-52E5-BD45-A44B-E592C3DB9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346FC-3F01-434A-AACE-52A4824E1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B325-054F-0141-966D-888DB79C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D1F11-8F89-F74D-9A7A-0A1CD878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57B8-EAC3-5A4A-864B-0E1032E0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1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E0E2-929A-A54B-B34C-25145006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9B018-FDE0-3645-9225-36E965156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6326-8C7B-654B-99AA-B7A65F9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AE04-C956-6347-AD8B-E3FD190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D2E6-23C7-F643-90F6-D7273D52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4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1710B-8D05-DF41-8163-B2EADC551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1483A-6045-3B49-8B3E-AB1B9C887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A127-1954-9D43-A34C-7D79D078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6B3-6B85-314E-BFA3-EBDC049D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20B36-9E95-4049-ABF0-340EFEF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5C1-2C2D-CB45-8162-518F912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D75-3984-894C-99B9-D9A79CC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3DC5E-5254-5144-A191-E4414C19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2BA4-3D66-4140-A714-1EFBB05A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7A50F-3CCE-A743-8E2E-72224E2F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4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FCB1-707A-004F-97BB-E22AC70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3210D-216B-1D4D-BBCF-F10B3C0BC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6650E-6DC4-A54B-8AF3-7D8D742E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1281-1E0F-E147-A272-9382231F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3835-64C6-F440-B0DD-CC908B91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6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44BA-B6D6-E34A-833C-CAE3D70E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4374-243A-D145-B217-2ADAA81B4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9A94B-E5E3-6840-9BC3-99395E49A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C335-F534-4243-B070-71136330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5F274-1E53-D748-8193-535DF07A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ACB9C-07A7-C449-A2D9-65E1ED4A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A8DC-934B-F844-9A2D-BA3F97C9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DB09-6DAC-D746-94CE-A3B02BFCA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3AAE-198F-2E46-AF14-9B4CA15B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4676B-A920-9540-8D25-A1A0FE5CE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6D4C1-2C07-7A46-8092-272BC8D8C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D92570-595B-7740-9079-63CED80F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5D69F-0F1F-BD49-97FF-B48F23E9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1EFE-BB1C-E141-AC0F-B9D64A95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26E5-1AE4-9D47-9927-B7F511E2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42A97-099A-9942-A184-96BFB868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924C9-D8B5-DF40-99A6-58AF590D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17380-F13F-9E41-A832-EFFDE76E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E08C5-942D-B344-BC1E-D7DE259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E6B8B-846D-CE46-B939-285888CA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A167-B8F4-A640-8977-97B19F62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9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670A-0D4F-D844-8FB2-F51F5A35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9374-BE73-6943-B3AB-C1CDB58C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10CC4-ECF8-9748-93A6-1486DB34D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6CD37-0679-E347-86CC-090B8733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71ACF-A481-EA42-A4D0-8523AA8F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51F4-6C5E-8340-8139-AA0748A4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9B6F-C63D-744B-9879-8A3D06C8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B0007-BA0F-0142-B803-4FCAF90B1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840B6-6A75-2648-89D3-4B4876D03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726CA-0D1B-4943-9AC3-CA146E48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80AF-6DDB-9741-859C-08E31BEF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33301-AD0D-6949-AAF7-545CB411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DFA30-9657-0E4A-B35D-99FD5392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5C90-20C7-2241-A7A6-A03C2686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2DFC-089C-5F46-9F74-A2D97BE16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0EBA-9129-C045-8382-01D6E32D50B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166B6-69EE-F940-973B-E9E7B36E2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4647A-0605-234C-8E2C-3D632D741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aspirant.com/how-decision-tree-algorithm-works/" TargetMode="External"/><Relationship Id="rId2" Type="http://schemas.openxmlformats.org/officeDocument/2006/relationships/hyperlink" Target="https://www.kdnuggets.com/2020/01/decision-tree-algorithm-explain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ecision-tree-implementation-python/" TargetMode="External"/><Relationship Id="rId5" Type="http://schemas.openxmlformats.org/officeDocument/2006/relationships/hyperlink" Target="https://towardsdatascience.com/machine-learning-basics-descision-tree-from-scratch-part-i-4251bfa1b45c" TargetMode="External"/><Relationship Id="rId4" Type="http://schemas.openxmlformats.org/officeDocument/2006/relationships/hyperlink" Target="https://www.geeksforgeeks.org/decision-tree-introduction-exampl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gi.csc.liv.ac.uk/~frans/KDD/Software/DecisionTrees/decisionTree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F2D8-1B91-0D4A-9D20-28F88FE44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76C2D-2A49-C446-B2AD-1BDAEEAE3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CP600 – fall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1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82B0-0A11-F846-9237-33012FD4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very good learning portals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1EED-D234-9642-9AFB-3B45FBE0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https://www.kdnuggets.com/2020/01/decision-tree-algorithm-explained.html</a:t>
            </a:r>
            <a:endParaRPr lang="en-US" dirty="0"/>
          </a:p>
          <a:p>
            <a:r>
              <a:rPr lang="en-US" dirty="0">
                <a:hlinkClick r:id="rId3"/>
              </a:rPr>
              <a:t>https://dataaspirant.com/how-decision-tree-algorithm-works/</a:t>
            </a:r>
            <a:endParaRPr lang="en-US" dirty="0"/>
          </a:p>
          <a:p>
            <a:r>
              <a:rPr lang="en-US" dirty="0">
                <a:hlinkClick r:id="rId4"/>
              </a:rPr>
              <a:t>https://www.geeksforgeeks.org/decision-tree-introduction-example/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https://towardsdatascience.com/machine-learning-basics-descision-tree-from-scratch-part-i-4251bfa1b45c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https://www.geeksforgeeks.org/decision-tree-implementation-python/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2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39C2-C292-F64F-AEAA-27A818771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homework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5F603-CA8C-C346-AA70-F28930111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11062020</a:t>
            </a:r>
          </a:p>
        </p:txBody>
      </p:sp>
    </p:spTree>
    <p:extLst>
      <p:ext uri="{BB962C8B-B14F-4D97-AF65-F5344CB8AC3E}">
        <p14:creationId xmlns:p14="http://schemas.microsoft.com/office/powerpoint/2010/main" val="234910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D1929-1A9B-7346-BE9B-D84FEEF4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6" y="1571530"/>
            <a:ext cx="9416188" cy="52864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CA2A36D-A4D2-C147-B7DB-912EA1F0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tree structure</a:t>
            </a:r>
          </a:p>
        </p:txBody>
      </p:sp>
    </p:spTree>
    <p:extLst>
      <p:ext uri="{BB962C8B-B14F-4D97-AF65-F5344CB8AC3E}">
        <p14:creationId xmlns:p14="http://schemas.microsoft.com/office/powerpoint/2010/main" val="312467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A204A-F3B4-F64D-A159-A47B2D69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5" y="758283"/>
            <a:ext cx="6615415" cy="5720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B3253-440A-3242-B2FA-71AFCF16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88" y="1761892"/>
            <a:ext cx="5128012" cy="3356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1334F-E105-3E42-B63A-D8990FBD0C65}"/>
              </a:ext>
            </a:extLst>
          </p:cNvPr>
          <p:cNvSpPr txBox="1"/>
          <p:nvPr/>
        </p:nvSpPr>
        <p:spPr>
          <a:xfrm>
            <a:off x="6133170" y="2138118"/>
            <a:ext cx="6682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092603-DD0C-4043-BF95-64DC90389B71}"/>
              </a:ext>
            </a:extLst>
          </p:cNvPr>
          <p:cNvCxnSpPr/>
          <p:nvPr/>
        </p:nvCxnSpPr>
        <p:spPr>
          <a:xfrm>
            <a:off x="6716240" y="2330605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CE5DFB-1504-E74D-B923-FEDA2AE3EA4C}"/>
              </a:ext>
            </a:extLst>
          </p:cNvPr>
          <p:cNvCxnSpPr/>
          <p:nvPr/>
        </p:nvCxnSpPr>
        <p:spPr>
          <a:xfrm>
            <a:off x="6739582" y="2627971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829C67-BEB4-7D45-84CF-C46214838C9E}"/>
              </a:ext>
            </a:extLst>
          </p:cNvPr>
          <p:cNvCxnSpPr/>
          <p:nvPr/>
        </p:nvCxnSpPr>
        <p:spPr>
          <a:xfrm>
            <a:off x="6716239" y="3440150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D58C4-DBFE-284D-A6D3-2EA49101E040}"/>
              </a:ext>
            </a:extLst>
          </p:cNvPr>
          <p:cNvCxnSpPr/>
          <p:nvPr/>
        </p:nvCxnSpPr>
        <p:spPr>
          <a:xfrm>
            <a:off x="6756617" y="3707778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181C5-3DD1-0C41-8B7A-D9B3DA9D2153}"/>
              </a:ext>
            </a:extLst>
          </p:cNvPr>
          <p:cNvCxnSpPr/>
          <p:nvPr/>
        </p:nvCxnSpPr>
        <p:spPr>
          <a:xfrm>
            <a:off x="6716239" y="4497658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DFFE1B-9AF7-7943-A22C-FB9C53C66B1A}"/>
              </a:ext>
            </a:extLst>
          </p:cNvPr>
          <p:cNvCxnSpPr/>
          <p:nvPr/>
        </p:nvCxnSpPr>
        <p:spPr>
          <a:xfrm>
            <a:off x="6756617" y="4795025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4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EEDA-C853-2944-BAA7-5F83281F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example, but we are confused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6563-E860-2C4E-85F9-EB945949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64" y="4095859"/>
            <a:ext cx="10515600" cy="2546678"/>
          </a:xfrm>
        </p:spPr>
        <p:txBody>
          <a:bodyPr/>
          <a:lstStyle/>
          <a:p>
            <a:r>
              <a:rPr lang="en-US" dirty="0"/>
              <a:t>For example, for the leaf corresponding to the decision [ Female, Age &lt;9, sibling &lt;2.9] </a:t>
            </a:r>
          </a:p>
          <a:p>
            <a:pPr lvl="1"/>
            <a:r>
              <a:rPr lang="en-US" dirty="0"/>
              <a:t>Could be “arbitrary” but not in this example?</a:t>
            </a:r>
          </a:p>
          <a:p>
            <a:r>
              <a:rPr lang="en-US" dirty="0"/>
              <a:t>It was observed that in “</a:t>
            </a:r>
            <a:r>
              <a:rPr lang="en-US" b="1" dirty="0">
                <a:solidFill>
                  <a:srgbClr val="FF0000"/>
                </a:solidFill>
              </a:rPr>
              <a:t>73% </a:t>
            </a:r>
            <a:r>
              <a:rPr lang="en-US" b="1" dirty="0"/>
              <a:t>of cases”</a:t>
            </a:r>
            <a:r>
              <a:rPr lang="en-US" dirty="0"/>
              <a:t>, the sample reaching this leaf was a person 'Not survived’ and in 27% of the cases, it was a person survived.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AB97-D09C-2C4A-9271-CFF39455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8" y="1566041"/>
            <a:ext cx="10728872" cy="23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Female, Age &lt;9, sibling &lt;2.9]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16/17 = 94.11%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3FF67-192F-8742-B30C-78F8284F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2" y="1690688"/>
            <a:ext cx="3568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Male, Age &lt;9, sibling &lt;2.9]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E0441-7E6B-444D-A51C-D05347A3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33" y="1690688"/>
            <a:ext cx="4580321" cy="422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13/14 = 92.86%</a:t>
            </a:r>
          </a:p>
        </p:txBody>
      </p:sp>
    </p:spTree>
    <p:extLst>
      <p:ext uri="{BB962C8B-B14F-4D97-AF65-F5344CB8AC3E}">
        <p14:creationId xmlns:p14="http://schemas.microsoft.com/office/powerpoint/2010/main" val="276936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Male, Age &lt;9, sibling &gt;2.9] (home work for Lucy)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??</a:t>
            </a:r>
          </a:p>
        </p:txBody>
      </p:sp>
    </p:spTree>
    <p:extLst>
      <p:ext uri="{BB962C8B-B14F-4D97-AF65-F5344CB8AC3E}">
        <p14:creationId xmlns:p14="http://schemas.microsoft.com/office/powerpoint/2010/main" val="18972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D84A-7D7D-7A4E-9A42-EFE62A1C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in the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9B43-AC93-DB44-89FF-FC436806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Prediction features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Number of siblings</a:t>
            </a:r>
          </a:p>
          <a:p>
            <a:r>
              <a:rPr lang="en-US" dirty="0"/>
              <a:t>Prediction outcome</a:t>
            </a:r>
          </a:p>
          <a:p>
            <a:pPr lvl="1"/>
            <a:r>
              <a:rPr lang="en-US" dirty="0"/>
              <a:t>Survival (%)</a:t>
            </a:r>
          </a:p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The entries of the decision vector and applies a threshold. </a:t>
            </a:r>
          </a:p>
          <a:p>
            <a:pPr lvl="1"/>
            <a:r>
              <a:rPr lang="en-US" dirty="0"/>
              <a:t>Depending on the result of the comparison, we branch left or right. </a:t>
            </a:r>
          </a:p>
          <a:p>
            <a:pPr lvl="1"/>
            <a:r>
              <a:rPr lang="en-US" dirty="0"/>
              <a:t>A feature vector enters the tree by the root. </a:t>
            </a:r>
          </a:p>
          <a:p>
            <a:pPr lvl="1"/>
            <a:r>
              <a:rPr lang="en-US" dirty="0"/>
              <a:t>It follows a series of comparisons leading to a leaf of the tree.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7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3FD6-65E1-124B-95A1-CC4FDC52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 in this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311E-5A70-5944-8615-3576347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fill in all the missing “probabilities”</a:t>
            </a:r>
          </a:p>
          <a:p>
            <a:r>
              <a:rPr lang="en-US" dirty="0"/>
              <a:t>A few java methods need to be implemented/completed</a:t>
            </a:r>
          </a:p>
          <a:p>
            <a:r>
              <a:rPr lang="en-US" dirty="0"/>
              <a:t>Predict the accuracy </a:t>
            </a:r>
          </a:p>
          <a:p>
            <a:r>
              <a:rPr lang="en-US" dirty="0"/>
              <a:t>Write out a report</a:t>
            </a:r>
          </a:p>
        </p:txBody>
      </p:sp>
    </p:spTree>
    <p:extLst>
      <p:ext uri="{BB962C8B-B14F-4D97-AF65-F5344CB8AC3E}">
        <p14:creationId xmlns:p14="http://schemas.microsoft.com/office/powerpoint/2010/main" val="20715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CDA9-B6F4-3845-AEA1-8D89AC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7B99-274F-334B-B212-BC3C8C34F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basic</a:t>
            </a:r>
          </a:p>
          <a:p>
            <a:r>
              <a:rPr lang="en-US" dirty="0"/>
              <a:t>Some online notes</a:t>
            </a:r>
          </a:p>
          <a:p>
            <a:r>
              <a:rPr lang="en-US" dirty="0"/>
              <a:t>Homework instruction</a:t>
            </a:r>
          </a:p>
          <a:p>
            <a:r>
              <a:rPr lang="en-US" dirty="0"/>
              <a:t>Some errors in the instruction</a:t>
            </a:r>
          </a:p>
          <a:p>
            <a:r>
              <a:rPr lang="en-US" dirty="0"/>
              <a:t>Major implementations</a:t>
            </a:r>
          </a:p>
          <a:p>
            <a:r>
              <a:rPr lang="en-US" dirty="0"/>
              <a:t>Questions to discuss</a:t>
            </a:r>
          </a:p>
        </p:txBody>
      </p:sp>
    </p:spTree>
    <p:extLst>
      <p:ext uri="{BB962C8B-B14F-4D97-AF65-F5344CB8AC3E}">
        <p14:creationId xmlns:p14="http://schemas.microsoft.com/office/powerpoint/2010/main" val="376301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37F1-2CE8-9F41-8DB0-60303EA0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6027C-46F5-8143-A795-EF3D98E2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801387"/>
            <a:ext cx="12065000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08722-FB90-134A-A144-4E257CEB152D}"/>
              </a:ext>
            </a:extLst>
          </p:cNvPr>
          <p:cNvSpPr txBox="1"/>
          <p:nvPr/>
        </p:nvSpPr>
        <p:spPr>
          <a:xfrm>
            <a:off x="8095785" y="5397191"/>
            <a:ext cx="2300823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321707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06D5F-50FF-064F-BD77-C02FF8B2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2715B-93DF-0C44-A548-DC2CBCEE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318"/>
            <a:ext cx="12192000" cy="2771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1B06D-469D-6144-9DB9-5E2B39DB804C}"/>
              </a:ext>
            </a:extLst>
          </p:cNvPr>
          <p:cNvSpPr txBox="1"/>
          <p:nvPr/>
        </p:nvSpPr>
        <p:spPr>
          <a:xfrm>
            <a:off x="8642195" y="5182664"/>
            <a:ext cx="197663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Upcoming </a:t>
            </a:r>
          </a:p>
        </p:txBody>
      </p:sp>
    </p:spTree>
    <p:extLst>
      <p:ext uri="{BB962C8B-B14F-4D97-AF65-F5344CB8AC3E}">
        <p14:creationId xmlns:p14="http://schemas.microsoft.com/office/powerpoint/2010/main" val="373284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ACBA-3BCB-2245-A652-99011CC6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076450"/>
            <a:ext cx="10883900" cy="270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2559C-3A0C-F847-904B-40BD41BE1228}"/>
              </a:ext>
            </a:extLst>
          </p:cNvPr>
          <p:cNvSpPr txBox="1"/>
          <p:nvPr/>
        </p:nvSpPr>
        <p:spPr>
          <a:xfrm>
            <a:off x="8173844" y="5296830"/>
            <a:ext cx="166744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48631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53631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1F6B-A86B-B94E-9CC4-E00D4DB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2" y="242556"/>
            <a:ext cx="109300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27% of female survivals – where does it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3758-175D-4148-A24F-B6B51671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79303"/>
            <a:ext cx="10515600" cy="2385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663 entries</a:t>
            </a:r>
          </a:p>
          <a:p>
            <a:r>
              <a:rPr lang="en-US" dirty="0"/>
              <a:t>Of which, there are 239 females</a:t>
            </a:r>
          </a:p>
          <a:p>
            <a:r>
              <a:rPr lang="en-US" dirty="0"/>
              <a:t>Then, out of 239 females, 180 survived, </a:t>
            </a:r>
            <a:r>
              <a:rPr lang="en-US" b="1" dirty="0">
                <a:solidFill>
                  <a:srgbClr val="FF0000"/>
                </a:solidFill>
              </a:rPr>
              <a:t>180/239 = 75.31%</a:t>
            </a:r>
          </a:p>
          <a:p>
            <a:r>
              <a:rPr lang="en-US" dirty="0"/>
              <a:t>Therefore, it reports as 180/663 = 27.15%</a:t>
            </a:r>
          </a:p>
          <a:p>
            <a:r>
              <a:rPr lang="en-US" dirty="0"/>
              <a:t>I think it is </a:t>
            </a:r>
            <a:r>
              <a:rPr lang="en-US" b="1" dirty="0">
                <a:solidFill>
                  <a:srgbClr val="FF0000"/>
                </a:solidFill>
              </a:rPr>
              <a:t>WRONG!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2A17D-B5D0-F745-B68A-354B2EDB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7" y="1568119"/>
            <a:ext cx="10171605" cy="15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E39E-B53A-BB4F-B669-91657F9A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 think it is </a:t>
            </a:r>
            <a:r>
              <a:rPr lang="en-US" sz="4000" b="1" dirty="0">
                <a:solidFill>
                  <a:srgbClr val="FF0000"/>
                </a:solidFill>
              </a:rPr>
              <a:t>WRONG!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CBF78-B54C-3C42-BBC2-686CD5E1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2275927"/>
            <a:ext cx="9512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0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8B4-44F9-FD44-939F-3347407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professor’s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8E44-CF20-7F4E-98AF-6CCB3B02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902562"/>
            <a:ext cx="6756400" cy="157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E7C64-76C7-2446-AE61-06AAD6377AB4}"/>
              </a:ext>
            </a:extLst>
          </p:cNvPr>
          <p:cNvSpPr txBox="1"/>
          <p:nvPr/>
        </p:nvSpPr>
        <p:spPr>
          <a:xfrm>
            <a:off x="3802566" y="5921298"/>
            <a:ext cx="40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survival rate is: 233/314 = </a:t>
            </a:r>
            <a:r>
              <a:rPr lang="en-US" b="1" dirty="0">
                <a:solidFill>
                  <a:srgbClr val="FF0000"/>
                </a:solidFill>
              </a:rPr>
              <a:t>74.20%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B7C7B-4D26-2B49-A3AD-A68DD54C8DA0}"/>
              </a:ext>
            </a:extLst>
          </p:cNvPr>
          <p:cNvSpPr txBox="1"/>
          <p:nvPr/>
        </p:nvSpPr>
        <p:spPr>
          <a:xfrm>
            <a:off x="7538381" y="6389648"/>
            <a:ext cx="38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/c/titanic/data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35C55-D007-DE40-A77A-D2CBAFBF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670630"/>
            <a:ext cx="5994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1F7E-15A2-1943-AAFC-379C35A1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Inconsistency in the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51C4-E368-3A4C-95D1-7136C811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00295"/>
            <a:ext cx="116840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8A647-EC25-C14D-92A5-03720B2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060"/>
            <a:ext cx="12192000" cy="1288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B9845-DDC1-2847-A088-4E04B13F0A35}"/>
              </a:ext>
            </a:extLst>
          </p:cNvPr>
          <p:cNvSpPr/>
          <p:nvPr/>
        </p:nvSpPr>
        <p:spPr>
          <a:xfrm>
            <a:off x="3479180" y="2966224"/>
            <a:ext cx="3066586" cy="289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4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B92C-021A-C542-B352-892081A2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human language match the computer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96A9-874B-744D-8799-09C0F98E3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entries of the decision vector and applies a threshold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Depending on the result of the comparison, we branch left or right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A feature vector enters the tree by the root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It follows a series of comparisons leading to a leaf of the tree</a:t>
            </a:r>
          </a:p>
          <a:p>
            <a:pPr lvl="1"/>
            <a:r>
              <a:rPr lang="en-US" dirty="0"/>
              <a:t>What is the end result?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07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2FC1-069B-1B4B-AB6D-384520AE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why all the results are NOT survived?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1DBB-F0AB-9D40-B35A-2A6A1ED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86" y="2350591"/>
            <a:ext cx="9492228" cy="29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F3ED2-88B9-4A47-A26B-17DB0A8F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31" y="1870843"/>
            <a:ext cx="7964737" cy="4424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733744-DC0D-2143-9C41-CD1738A3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C856-86D4-BE44-9A1D-215AAF75AD47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2680554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FCE9-C88E-C843-A549-EF66A1D4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under the SAM (bonus)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C5C8-729D-0240-B232-6B67BD87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three features (gender, age, and siblings)</a:t>
            </a:r>
          </a:p>
          <a:p>
            <a:r>
              <a:rPr lang="en-US" dirty="0"/>
              <a:t>Calculate “</a:t>
            </a:r>
            <a:r>
              <a:rPr lang="en-US" b="1" dirty="0"/>
              <a:t>the entropy</a:t>
            </a:r>
            <a:r>
              <a:rPr lang="en-US" dirty="0"/>
              <a:t>” for each feature</a:t>
            </a:r>
          </a:p>
          <a:p>
            <a:r>
              <a:rPr lang="en-US" dirty="0"/>
              <a:t>Calculate “</a:t>
            </a:r>
            <a:r>
              <a:rPr lang="en-US" b="1" dirty="0"/>
              <a:t>the information gain</a:t>
            </a:r>
            <a:r>
              <a:rPr lang="en-US" dirty="0"/>
              <a:t>” for each feature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5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4850-9D8B-714A-AEA5-FA3D44AB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I need help with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FF9D7-5F0D-D04F-8F75-D906328E7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email the professor or ask your friend if you do NOT have an answer for me</a:t>
            </a:r>
          </a:p>
        </p:txBody>
      </p:sp>
    </p:spTree>
    <p:extLst>
      <p:ext uri="{BB962C8B-B14F-4D97-AF65-F5344CB8AC3E}">
        <p14:creationId xmlns:p14="http://schemas.microsoft.com/office/powerpoint/2010/main" val="429530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1F6B-A86B-B94E-9CC4-E00D4DB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2" y="242556"/>
            <a:ext cx="109300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Q1: 27% of female survivals – where does it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3758-175D-4148-A24F-B6B51671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79303"/>
            <a:ext cx="10515600" cy="2385469"/>
          </a:xfrm>
        </p:spPr>
        <p:txBody>
          <a:bodyPr>
            <a:normAutofit/>
          </a:bodyPr>
          <a:lstStyle/>
          <a:p>
            <a:r>
              <a:rPr lang="en-US" dirty="0"/>
              <a:t>There are 663 entries</a:t>
            </a:r>
          </a:p>
          <a:p>
            <a:r>
              <a:rPr lang="en-US" dirty="0"/>
              <a:t>Of which, there are 239 females</a:t>
            </a:r>
          </a:p>
          <a:p>
            <a:r>
              <a:rPr lang="en-US" dirty="0"/>
              <a:t>Then, out of 239 females, 180 survived, </a:t>
            </a:r>
            <a:r>
              <a:rPr lang="en-US" b="1" dirty="0">
                <a:solidFill>
                  <a:srgbClr val="FF0000"/>
                </a:solidFill>
              </a:rPr>
              <a:t>180/239 = 75.31%</a:t>
            </a:r>
          </a:p>
          <a:p>
            <a:r>
              <a:rPr lang="en-US" dirty="0"/>
              <a:t>Therefore, it reports as 180/663 = 27.15%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2A17D-B5D0-F745-B68A-354B2EDB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7" y="1568119"/>
            <a:ext cx="10171605" cy="15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2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8B4-44F9-FD44-939F-33474071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200" cy="1325563"/>
          </a:xfrm>
        </p:spPr>
        <p:txBody>
          <a:bodyPr/>
          <a:lstStyle/>
          <a:p>
            <a:r>
              <a:rPr lang="en-US" dirty="0"/>
              <a:t>The professor’s response  -- I can barely accept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8E44-CF20-7F4E-98AF-6CCB3B02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902562"/>
            <a:ext cx="6756400" cy="157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E7C64-76C7-2446-AE61-06AAD6377AB4}"/>
              </a:ext>
            </a:extLst>
          </p:cNvPr>
          <p:cNvSpPr txBox="1"/>
          <p:nvPr/>
        </p:nvSpPr>
        <p:spPr>
          <a:xfrm>
            <a:off x="3802566" y="5921298"/>
            <a:ext cx="40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survival rate is: 233/314 = </a:t>
            </a:r>
            <a:r>
              <a:rPr lang="en-US" b="1" dirty="0">
                <a:solidFill>
                  <a:srgbClr val="FF0000"/>
                </a:solidFill>
              </a:rPr>
              <a:t>74.20%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B7C7B-4D26-2B49-A3AD-A68DD54C8DA0}"/>
              </a:ext>
            </a:extLst>
          </p:cNvPr>
          <p:cNvSpPr txBox="1"/>
          <p:nvPr/>
        </p:nvSpPr>
        <p:spPr>
          <a:xfrm>
            <a:off x="7538381" y="6389648"/>
            <a:ext cx="38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/c/titanic/data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35C55-D007-DE40-A77A-D2CBAFBF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670630"/>
            <a:ext cx="5994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C15-4223-5249-A5B3-518597E0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Q2:we will NEVER have this case?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E16D1-8381-4A4E-90DA-BDA06E13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317750"/>
            <a:ext cx="119507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8CAE8-1B33-9449-9CBC-7941662E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1600"/>
            <a:ext cx="12192000" cy="956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08F0CE-4194-4B44-96E9-1EBF36A4BFD5}"/>
              </a:ext>
            </a:extLst>
          </p:cNvPr>
          <p:cNvSpPr txBox="1"/>
          <p:nvPr/>
        </p:nvSpPr>
        <p:spPr>
          <a:xfrm>
            <a:off x="1727200" y="4144446"/>
            <a:ext cx="91766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Given the tree in the homework instruction, how can we get answer 1??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5B548CD-6CFE-C243-9D1E-D9EFBB699629}"/>
              </a:ext>
            </a:extLst>
          </p:cNvPr>
          <p:cNvSpPr/>
          <p:nvPr/>
        </p:nvSpPr>
        <p:spPr>
          <a:xfrm>
            <a:off x="5753100" y="4694102"/>
            <a:ext cx="546100" cy="652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35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8E9E-8AE3-294E-B5C4-3B0D9F99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Q3, which/where is the simulated data?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3ABA5-2006-5D48-8486-144FB3A7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667000"/>
            <a:ext cx="117094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38050-5F40-5C46-A7F2-DA639EC74D30}"/>
              </a:ext>
            </a:extLst>
          </p:cNvPr>
          <p:cNvSpPr txBox="1"/>
          <p:nvPr/>
        </p:nvSpPr>
        <p:spPr>
          <a:xfrm>
            <a:off x="4076700" y="5167312"/>
            <a:ext cx="242649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Is it </a:t>
            </a:r>
            <a:r>
              <a:rPr lang="en-US" sz="2800" b="1" dirty="0" err="1"/>
              <a:t>input.txt</a:t>
            </a:r>
            <a:r>
              <a:rPr lang="en-US" sz="28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80216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D8A1-4E4E-6E45-A515-E74232CD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Q3, which/where is the real data?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BEBEC-A1C3-B840-8161-35CC021BF707}"/>
              </a:ext>
            </a:extLst>
          </p:cNvPr>
          <p:cNvSpPr txBox="1"/>
          <p:nvPr/>
        </p:nvSpPr>
        <p:spPr>
          <a:xfrm>
            <a:off x="2726648" y="4760912"/>
            <a:ext cx="6738704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It seems to be </a:t>
            </a:r>
            <a:r>
              <a:rPr lang="en-US" sz="2800" b="1" dirty="0" err="1"/>
              <a:t>input.txt</a:t>
            </a:r>
            <a:r>
              <a:rPr lang="en-US" sz="2800" b="1" dirty="0"/>
              <a:t>, but need to be 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B5B66-6B4E-FB48-B9F7-13E8AB1E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514600"/>
            <a:ext cx="11620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9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C649-8B4D-4C44-ABA0-81C11F5B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Q4, we ONLY have two .txt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52CC-5B80-244F-8F00-C321F826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7252"/>
            <a:ext cx="12192000" cy="405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738E1-6054-1D4F-A06E-15CBF4CB38CF}"/>
              </a:ext>
            </a:extLst>
          </p:cNvPr>
          <p:cNvSpPr txBox="1"/>
          <p:nvPr/>
        </p:nvSpPr>
        <p:spPr>
          <a:xfrm>
            <a:off x="2819400" y="1943100"/>
            <a:ext cx="7157537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where it the third one?? Or, could it be a typo??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06DC4D-A689-0B4E-9E2D-7C9D1F10B448}"/>
              </a:ext>
            </a:extLst>
          </p:cNvPr>
          <p:cNvCxnSpPr/>
          <p:nvPr/>
        </p:nvCxnSpPr>
        <p:spPr>
          <a:xfrm>
            <a:off x="6705600" y="2466320"/>
            <a:ext cx="0" cy="460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851F5E-FC25-8147-B607-F9260F678242}"/>
              </a:ext>
            </a:extLst>
          </p:cNvPr>
          <p:cNvCxnSpPr/>
          <p:nvPr/>
        </p:nvCxnSpPr>
        <p:spPr>
          <a:xfrm flipH="1">
            <a:off x="5118100" y="2466320"/>
            <a:ext cx="711200" cy="34137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4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E39E-B53A-BB4F-B669-91657F9A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Q5, the instruction is NOT clear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A1AF3-F924-A44C-85F6-7B48EF5A1B6B}"/>
              </a:ext>
            </a:extLst>
          </p:cNvPr>
          <p:cNvGrpSpPr/>
          <p:nvPr/>
        </p:nvGrpSpPr>
        <p:grpSpPr>
          <a:xfrm>
            <a:off x="1339850" y="1806027"/>
            <a:ext cx="9512300" cy="3378200"/>
            <a:chOff x="1339850" y="2275927"/>
            <a:chExt cx="9512300" cy="3378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8CBF78-B54C-3C42-BBC2-686CD5E1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850" y="2275927"/>
              <a:ext cx="9512300" cy="33782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B8A1A1-7C3B-3A43-831E-FBBB5629D146}"/>
                </a:ext>
              </a:extLst>
            </p:cNvPr>
            <p:cNvSpPr/>
            <p:nvPr/>
          </p:nvSpPr>
          <p:spPr>
            <a:xfrm>
              <a:off x="1339850" y="3009900"/>
              <a:ext cx="8712200" cy="25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55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823A-8AA9-E64E-82FC-74B1CD65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23E8-3755-2640-8DC8-9DD54C2E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510B78-4E67-C84C-82E5-1285FB88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12127"/>
            <a:ext cx="11371232" cy="4806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83868-115C-0945-BAA2-705CB8F780D5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2066239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E6D-2678-6D4B-B884-02BC70F5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B3C7-1EA4-0641-AFF0-CFD440EB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90688"/>
            <a:ext cx="7023100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1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2C16-2130-0143-AB54-DB320FA4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chee</a:t>
            </a:r>
            <a:r>
              <a:rPr lang="en-US" dirty="0"/>
              <a:t>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B94A1-AFC1-F74C-87B9-BCF0E4891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https://cgi.csc.liv.ac.uk/~frans/KDD/Software/DecisionTrees/decisionTree.html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6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64CB-6FD4-9D4D-8B30-B24E138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70DA-4582-AC42-A7FA-FAA0602D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Root Node (Top Decision Node): </a:t>
            </a:r>
            <a:r>
              <a:rPr lang="en-US" dirty="0"/>
              <a:t>It represents the entire population or sample and this further gets divided into two or more homogeneous sets.</a:t>
            </a:r>
          </a:p>
          <a:p>
            <a:r>
              <a:rPr lang="en-US" b="1" dirty="0"/>
              <a:t>Splitting: </a:t>
            </a:r>
            <a:r>
              <a:rPr lang="en-US" dirty="0"/>
              <a:t>It is a process of dividing a node into two or more sub-nodes.</a:t>
            </a:r>
          </a:p>
          <a:p>
            <a:r>
              <a:rPr lang="en-US" b="1" dirty="0"/>
              <a:t>Decision Node: </a:t>
            </a:r>
            <a:r>
              <a:rPr lang="en-US" dirty="0"/>
              <a:t>When a sub-node splits into further sub-nodes, then it is called a decision node.</a:t>
            </a:r>
          </a:p>
          <a:p>
            <a:r>
              <a:rPr lang="en-US" b="1" dirty="0"/>
              <a:t>Leaf/ Terminal Node: </a:t>
            </a:r>
            <a:r>
              <a:rPr lang="en-US" dirty="0"/>
              <a:t>Nodes with no children (no further split) is called Leaf or Terminal node.</a:t>
            </a:r>
          </a:p>
          <a:p>
            <a:r>
              <a:rPr lang="en-US" b="1" dirty="0"/>
              <a:t>Pruning: </a:t>
            </a:r>
            <a:r>
              <a:rPr lang="en-US" dirty="0"/>
              <a:t>When we reduce the size of decision trees by removing nodes (opposite of Splitting), the process is called pruning.</a:t>
            </a:r>
          </a:p>
          <a:p>
            <a:r>
              <a:rPr lang="en-US" b="1" dirty="0"/>
              <a:t>Branch / Sub-Tree: </a:t>
            </a:r>
            <a:r>
              <a:rPr lang="en-US" dirty="0"/>
              <a:t>A sub section of the decision tree is called branch or sub-tree.</a:t>
            </a:r>
          </a:p>
          <a:p>
            <a:r>
              <a:rPr lang="en-US" b="1" dirty="0"/>
              <a:t>Parent and Child Node: </a:t>
            </a:r>
            <a:r>
              <a:rPr lang="en-US" dirty="0"/>
              <a:t>A node, which is divided into sub-nodes is called a parent node of sub-nodes whereas sub-nodes are the child of a parent node.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584E7-A93C-154E-B0C5-F7F7A79804C3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420881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7E90-59A0-FD4A-95A2-B7090C3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decision tree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441B-B6D4-4E41-9CDA-230D4D4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Top-Down approach: </a:t>
            </a:r>
            <a:r>
              <a:rPr lang="en-US" dirty="0"/>
              <a:t>a decision tree classifies the examples by sorting them down the tree from the root to some leaf node, with the leaf node providing the classification to the example</a:t>
            </a:r>
          </a:p>
          <a:p>
            <a:r>
              <a:rPr lang="en-US" dirty="0"/>
              <a:t>Each node in the tree acts as a test case for some attribute, and each edge descending from that node corresponds to one of the possible answers to the test case. </a:t>
            </a:r>
          </a:p>
          <a:p>
            <a:r>
              <a:rPr lang="en-US" dirty="0"/>
              <a:t>This process is </a:t>
            </a:r>
            <a:r>
              <a:rPr lang="en-US" b="1" dirty="0">
                <a:solidFill>
                  <a:srgbClr val="FF0000"/>
                </a:solidFill>
              </a:rPr>
              <a:t>recursive</a:t>
            </a:r>
            <a:r>
              <a:rPr lang="en-US" dirty="0"/>
              <a:t> and is </a:t>
            </a:r>
            <a:r>
              <a:rPr lang="en-US" b="1" dirty="0">
                <a:solidFill>
                  <a:srgbClr val="FF0000"/>
                </a:solidFill>
              </a:rPr>
              <a:t>repeated</a:t>
            </a:r>
            <a:r>
              <a:rPr lang="en-US" dirty="0"/>
              <a:t> for every subtree rooted at the new nodes.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BD2D-0F9D-3740-B15B-D72FB2C9C472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77380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1945-42B2-6D4B-8AE7-294ABF86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decision tree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A95E-E588-304F-ADF1-C8DC4FE7D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best attribute using Attribute Selection Measures(ASM) to split the records.</a:t>
            </a:r>
          </a:p>
          <a:p>
            <a:r>
              <a:rPr lang="en-US" dirty="0"/>
              <a:t>Make that attribute a decision node and breaks the dataset into smaller subsets.</a:t>
            </a:r>
          </a:p>
          <a:p>
            <a:r>
              <a:rPr lang="en-US" dirty="0"/>
              <a:t>Starts tree building by repeating this process </a:t>
            </a:r>
            <a:r>
              <a:rPr lang="en-US" b="1" dirty="0">
                <a:solidFill>
                  <a:srgbClr val="FF0000"/>
                </a:solidFill>
              </a:rPr>
              <a:t>recursively</a:t>
            </a:r>
            <a:r>
              <a:rPr lang="en-US" dirty="0"/>
              <a:t> for each child until one of the condition will match:</a:t>
            </a:r>
          </a:p>
          <a:p>
            <a:pPr lvl="1"/>
            <a:r>
              <a:rPr lang="en-US" dirty="0"/>
              <a:t>All the tuples belong to the same attribute value.</a:t>
            </a:r>
          </a:p>
          <a:p>
            <a:pPr lvl="1"/>
            <a:r>
              <a:rPr lang="en-US" dirty="0"/>
              <a:t>There are no more remaining attributes.</a:t>
            </a:r>
          </a:p>
          <a:p>
            <a:pPr lvl="1"/>
            <a:r>
              <a:rPr lang="en-US" dirty="0"/>
              <a:t>There are no more instances.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2C107-9ED1-0B44-8E80-4BB645093D11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109001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B875-B9D5-294E-99DE-9790C20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 Measures (ASM)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B909-2F57-4446-9777-D210FA01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Information gain</a:t>
            </a:r>
          </a:p>
          <a:p>
            <a:r>
              <a:rPr lang="en-US" dirty="0"/>
              <a:t>Gini Index</a:t>
            </a:r>
          </a:p>
          <a:p>
            <a:r>
              <a:rPr lang="en-US" dirty="0"/>
              <a:t>Gain ratio</a:t>
            </a:r>
          </a:p>
          <a:p>
            <a:r>
              <a:rPr lang="en-US" dirty="0"/>
              <a:t>Reduction in variance</a:t>
            </a:r>
          </a:p>
          <a:p>
            <a:r>
              <a:rPr lang="en-US" dirty="0"/>
              <a:t>Chi-Square</a:t>
            </a:r>
          </a:p>
          <a:p>
            <a:pPr lvl="1"/>
            <a:r>
              <a:rPr lang="en-US" dirty="0"/>
              <a:t>CHAID (</a:t>
            </a:r>
            <a:r>
              <a:rPr lang="en-US" i="1" dirty="0"/>
              <a:t>Chi</a:t>
            </a:r>
            <a:r>
              <a:rPr lang="en-US" dirty="0"/>
              <a:t>-squared Automatic Interaction Detector)</a:t>
            </a:r>
          </a:p>
        </p:txBody>
      </p:sp>
    </p:spTree>
    <p:extLst>
      <p:ext uri="{BB962C8B-B14F-4D97-AF65-F5344CB8AC3E}">
        <p14:creationId xmlns:p14="http://schemas.microsoft.com/office/powerpoint/2010/main" val="350523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D681-649C-A442-8387-536D2513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note on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D0DDE-82E2-7446-9C4F-F85B2D8DEB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73927" y="1562100"/>
            <a:ext cx="5898623" cy="52121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860D0-02D8-F341-AF2D-BB991D5AB965}"/>
              </a:ext>
            </a:extLst>
          </p:cNvPr>
          <p:cNvSpPr txBox="1"/>
          <p:nvPr/>
        </p:nvSpPr>
        <p:spPr>
          <a:xfrm>
            <a:off x="5051502" y="6404931"/>
            <a:ext cx="6757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sites.duke.edu</a:t>
            </a:r>
            <a:r>
              <a:rPr lang="en-US" dirty="0"/>
              <a:t>/</a:t>
            </a:r>
            <a:r>
              <a:rPr lang="en-US" dirty="0" err="1"/>
              <a:t>workblog</a:t>
            </a:r>
            <a:r>
              <a:rPr lang="en-US" dirty="0"/>
              <a:t>/2020/11/04/machine-learning-note/</a:t>
            </a:r>
          </a:p>
        </p:txBody>
      </p:sp>
    </p:spTree>
    <p:extLst>
      <p:ext uri="{BB962C8B-B14F-4D97-AF65-F5344CB8AC3E}">
        <p14:creationId xmlns:p14="http://schemas.microsoft.com/office/powerpoint/2010/main" val="2992908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1194</Words>
  <Application>Microsoft Macintosh PowerPoint</Application>
  <PresentationFormat>Widescreen</PresentationFormat>
  <Paragraphs>145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Decision tree homework</vt:lpstr>
      <vt:lpstr>Objectives step by step</vt:lpstr>
      <vt:lpstr>An example of a tree</vt:lpstr>
      <vt:lpstr>PowerPoint Presentation</vt:lpstr>
      <vt:lpstr>Basic terminologies</vt:lpstr>
      <vt:lpstr>How does a decision tree work</vt:lpstr>
      <vt:lpstr>How does a decision tree work</vt:lpstr>
      <vt:lpstr>Attribute Selection Measures (ASM)</vt:lpstr>
      <vt:lpstr>My note on machine learning</vt:lpstr>
      <vt:lpstr>A few very good learning portals</vt:lpstr>
      <vt:lpstr>Our homework problem</vt:lpstr>
      <vt:lpstr>Proposed tree structure</vt:lpstr>
      <vt:lpstr>PowerPoint Presentation</vt:lpstr>
      <vt:lpstr>An example, but we are confused</vt:lpstr>
      <vt:lpstr>[ Female, Age &lt;9, sibling &lt;2.9]</vt:lpstr>
      <vt:lpstr>[ Male, Age &lt;9, sibling &lt;2.9]</vt:lpstr>
      <vt:lpstr>[ Male, Age &lt;9, sibling &gt;2.9] (home work for Lucy)</vt:lpstr>
      <vt:lpstr>What we have in the homework</vt:lpstr>
      <vt:lpstr>Main tasks in this homework</vt:lpstr>
      <vt:lpstr>Major implementation (1)</vt:lpstr>
      <vt:lpstr>Major implementation (2)</vt:lpstr>
      <vt:lpstr>Major implementation (3)</vt:lpstr>
      <vt:lpstr>Other implementation </vt:lpstr>
      <vt:lpstr>27% of female survivals – where does it come from?</vt:lpstr>
      <vt:lpstr>I think it is WRONG!</vt:lpstr>
      <vt:lpstr>The professor’s response</vt:lpstr>
      <vt:lpstr>Inconsistency in the instructions</vt:lpstr>
      <vt:lpstr>How do human language match the computer language</vt:lpstr>
      <vt:lpstr>Question 1: why all the results are NOT survived? </vt:lpstr>
      <vt:lpstr>Question 2: under the SAM (bonus)</vt:lpstr>
      <vt:lpstr>Questions that I need help with</vt:lpstr>
      <vt:lpstr>Q1: 27% of female survivals – where does it come from?</vt:lpstr>
      <vt:lpstr>The professor’s response  -- I can barely accept</vt:lpstr>
      <vt:lpstr>Q2:we will NEVER have this case?</vt:lpstr>
      <vt:lpstr>Q3, which/where is the simulated data? </vt:lpstr>
      <vt:lpstr>Q3, which/where is the real data? </vt:lpstr>
      <vt:lpstr>Q4, we ONLY have two .txt files</vt:lpstr>
      <vt:lpstr>Q5, the instruction is NOT clear</vt:lpstr>
      <vt:lpstr>Additional slides</vt:lpstr>
      <vt:lpstr>Traversal order</vt:lpstr>
      <vt:lpstr>The chee sheet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JY Li</dc:creator>
  <cp:lastModifiedBy>JY Li</cp:lastModifiedBy>
  <cp:revision>63</cp:revision>
  <dcterms:created xsi:type="dcterms:W3CDTF">2020-11-05T00:24:23Z</dcterms:created>
  <dcterms:modified xsi:type="dcterms:W3CDTF">2020-11-10T03:46:13Z</dcterms:modified>
</cp:coreProperties>
</file>